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webextensions/webextension5.xml" ContentType="application/vnd.ms-office.webextens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86" r:id="rId7"/>
    <p:sldId id="289" r:id="rId8"/>
    <p:sldId id="288" r:id="rId9"/>
    <p:sldId id="299" r:id="rId10"/>
    <p:sldId id="300" r:id="rId11"/>
    <p:sldId id="301" r:id="rId12"/>
    <p:sldId id="302" r:id="rId13"/>
    <p:sldId id="297" r:id="rId14"/>
    <p:sldId id="290" r:id="rId15"/>
    <p:sldId id="303" r:id="rId16"/>
    <p:sldId id="294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4EC548-0649-4EBE-A2C9-585C4809FDBB}" v="9" dt="2024-05-25T18:32:18.162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5646" autoAdjust="0"/>
  </p:normalViewPr>
  <p:slideViewPr>
    <p:cSldViewPr snapToGrid="0">
      <p:cViewPr varScale="1">
        <p:scale>
          <a:sx n="87" d="100"/>
          <a:sy n="87" d="100"/>
        </p:scale>
        <p:origin x="231" y="51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ttany Brown" userId="16a388639ff70961" providerId="LiveId" clId="{D34EC548-0649-4EBE-A2C9-585C4809FDBB}"/>
    <pc:docChg chg="custSel addSld delSld modSld">
      <pc:chgData name="Brittany Brown" userId="16a388639ff70961" providerId="LiveId" clId="{D34EC548-0649-4EBE-A2C9-585C4809FDBB}" dt="2024-05-25T18:37:31.828" v="1446" actId="20577"/>
      <pc:docMkLst>
        <pc:docMk/>
      </pc:docMkLst>
      <pc:sldChg chg="modSp mod">
        <pc:chgData name="Brittany Brown" userId="16a388639ff70961" providerId="LiveId" clId="{D34EC548-0649-4EBE-A2C9-585C4809FDBB}" dt="2024-05-25T18:37:31.828" v="1446" actId="20577"/>
        <pc:sldMkLst>
          <pc:docMk/>
          <pc:sldMk cId="2259308896" sldId="256"/>
        </pc:sldMkLst>
        <pc:spChg chg="mod">
          <ac:chgData name="Brittany Brown" userId="16a388639ff70961" providerId="LiveId" clId="{D34EC548-0649-4EBE-A2C9-585C4809FDBB}" dt="2024-05-25T18:37:31.828" v="1446" actId="20577"/>
          <ac:spMkLst>
            <pc:docMk/>
            <pc:sldMk cId="2259308896" sldId="256"/>
            <ac:spMk id="2" creationId="{51DF3D98-3C30-4CFC-8643-C81E829C8C25}"/>
          </ac:spMkLst>
        </pc:spChg>
      </pc:sldChg>
      <pc:sldChg chg="modSp mod">
        <pc:chgData name="Brittany Brown" userId="16a388639ff70961" providerId="LiveId" clId="{D34EC548-0649-4EBE-A2C9-585C4809FDBB}" dt="2024-05-25T18:26:34.724" v="629" actId="20577"/>
        <pc:sldMkLst>
          <pc:docMk/>
          <pc:sldMk cId="1325608595" sldId="257"/>
        </pc:sldMkLst>
        <pc:spChg chg="mod">
          <ac:chgData name="Brittany Brown" userId="16a388639ff70961" providerId="LiveId" clId="{D34EC548-0649-4EBE-A2C9-585C4809FDBB}" dt="2024-05-25T18:26:34.724" v="629" actId="20577"/>
          <ac:spMkLst>
            <pc:docMk/>
            <pc:sldMk cId="1325608595" sldId="257"/>
            <ac:spMk id="3" creationId="{22788C46-D0BC-4307-AE55-7601A139E7CB}"/>
          </ac:spMkLst>
        </pc:spChg>
      </pc:sldChg>
      <pc:sldChg chg="addSp delSp modSp mod modNotesTx">
        <pc:chgData name="Brittany Brown" userId="16a388639ff70961" providerId="LiveId" clId="{D34EC548-0649-4EBE-A2C9-585C4809FDBB}" dt="2024-05-25T18:26:03.591" v="550" actId="20577"/>
        <pc:sldMkLst>
          <pc:docMk/>
          <pc:sldMk cId="1265939620" sldId="290"/>
        </pc:sldMkLst>
        <pc:spChg chg="del mod">
          <ac:chgData name="Brittany Brown" userId="16a388639ff70961" providerId="LiveId" clId="{D34EC548-0649-4EBE-A2C9-585C4809FDBB}" dt="2024-05-25T18:21:55.230" v="244" actId="3680"/>
          <ac:spMkLst>
            <pc:docMk/>
            <pc:sldMk cId="1265939620" sldId="290"/>
            <ac:spMk id="3" creationId="{D1455C0B-19FB-954B-532A-0A68CAC4E0E4}"/>
          </ac:spMkLst>
        </pc:spChg>
        <pc:spChg chg="del">
          <ac:chgData name="Brittany Brown" userId="16a388639ff70961" providerId="LiveId" clId="{D34EC548-0649-4EBE-A2C9-585C4809FDBB}" dt="2024-05-25T18:21:42.414" v="242" actId="478"/>
          <ac:spMkLst>
            <pc:docMk/>
            <pc:sldMk cId="1265939620" sldId="290"/>
            <ac:spMk id="4" creationId="{DBA34351-9D9C-8C32-5CC0-3F19A1CAC037}"/>
          </ac:spMkLst>
        </pc:spChg>
        <pc:spChg chg="add del mod">
          <ac:chgData name="Brittany Brown" userId="16a388639ff70961" providerId="LiveId" clId="{D34EC548-0649-4EBE-A2C9-585C4809FDBB}" dt="2024-05-25T18:21:44.954" v="243" actId="478"/>
          <ac:spMkLst>
            <pc:docMk/>
            <pc:sldMk cId="1265939620" sldId="290"/>
            <ac:spMk id="5" creationId="{5F46D4D5-F3FE-D172-6545-F8BE1F85332A}"/>
          </ac:spMkLst>
        </pc:spChg>
        <pc:spChg chg="mod">
          <ac:chgData name="Brittany Brown" userId="16a388639ff70961" providerId="LiveId" clId="{D34EC548-0649-4EBE-A2C9-585C4809FDBB}" dt="2024-05-25T18:21:30.691" v="240" actId="20577"/>
          <ac:spMkLst>
            <pc:docMk/>
            <pc:sldMk cId="1265939620" sldId="290"/>
            <ac:spMk id="6" creationId="{EDF9E134-98AA-3ECE-E40A-180C85ACD7D5}"/>
          </ac:spMkLst>
        </pc:spChg>
        <pc:graphicFrameChg chg="add mod ord modGraphic">
          <ac:chgData name="Brittany Brown" userId="16a388639ff70961" providerId="LiveId" clId="{D34EC548-0649-4EBE-A2C9-585C4809FDBB}" dt="2024-05-25T18:24:17.729" v="387" actId="207"/>
          <ac:graphicFrameMkLst>
            <pc:docMk/>
            <pc:sldMk cId="1265939620" sldId="290"/>
            <ac:graphicFrameMk id="7" creationId="{6D35006D-086E-C9C0-4A7A-7595BA3CF829}"/>
          </ac:graphicFrameMkLst>
        </pc:graphicFrameChg>
      </pc:sldChg>
      <pc:sldChg chg="modSp del mod">
        <pc:chgData name="Brittany Brown" userId="16a388639ff70961" providerId="LiveId" clId="{D34EC548-0649-4EBE-A2C9-585C4809FDBB}" dt="2024-05-25T18:24:23.725" v="388" actId="47"/>
        <pc:sldMkLst>
          <pc:docMk/>
          <pc:sldMk cId="2652102883" sldId="291"/>
        </pc:sldMkLst>
        <pc:spChg chg="mod">
          <ac:chgData name="Brittany Brown" userId="16a388639ff70961" providerId="LiveId" clId="{D34EC548-0649-4EBE-A2C9-585C4809FDBB}" dt="2024-05-25T18:17:58.395" v="99" actId="20577"/>
          <ac:spMkLst>
            <pc:docMk/>
            <pc:sldMk cId="2652102883" sldId="291"/>
            <ac:spMk id="6" creationId="{64CFB73D-B7C9-A177-04F3-E48E841A875E}"/>
          </ac:spMkLst>
        </pc:spChg>
      </pc:sldChg>
      <pc:sldChg chg="del">
        <pc:chgData name="Brittany Brown" userId="16a388639ff70961" providerId="LiveId" clId="{D34EC548-0649-4EBE-A2C9-585C4809FDBB}" dt="2024-05-25T18:24:27.162" v="389" actId="47"/>
        <pc:sldMkLst>
          <pc:docMk/>
          <pc:sldMk cId="362649583" sldId="292"/>
        </pc:sldMkLst>
      </pc:sldChg>
      <pc:sldChg chg="addSp delSp modSp mod">
        <pc:chgData name="Brittany Brown" userId="16a388639ff70961" providerId="LiveId" clId="{D34EC548-0649-4EBE-A2C9-585C4809FDBB}" dt="2024-05-25T18:36:48.788" v="1346" actId="1076"/>
        <pc:sldMkLst>
          <pc:docMk/>
          <pc:sldMk cId="853261029" sldId="294"/>
        </pc:sldMkLst>
        <pc:spChg chg="mod">
          <ac:chgData name="Brittany Brown" userId="16a388639ff70961" providerId="LiveId" clId="{D34EC548-0649-4EBE-A2C9-585C4809FDBB}" dt="2024-05-25T18:32:12.462" v="933" actId="20577"/>
          <ac:spMkLst>
            <pc:docMk/>
            <pc:sldMk cId="853261029" sldId="294"/>
            <ac:spMk id="2" creationId="{97DC00FF-6B42-7D84-7831-AACC4E189E93}"/>
          </ac:spMkLst>
        </pc:spChg>
        <pc:spChg chg="mod">
          <ac:chgData name="Brittany Brown" userId="16a388639ff70961" providerId="LiveId" clId="{D34EC548-0649-4EBE-A2C9-585C4809FDBB}" dt="2024-05-25T18:36:48.788" v="1346" actId="1076"/>
          <ac:spMkLst>
            <pc:docMk/>
            <pc:sldMk cId="853261029" sldId="294"/>
            <ac:spMk id="4" creationId="{DE5C7B5A-A5C3-15D4-DF71-B692D28942FC}"/>
          </ac:spMkLst>
        </pc:spChg>
        <pc:spChg chg="add del mod">
          <ac:chgData name="Brittany Brown" userId="16a388639ff70961" providerId="LiveId" clId="{D34EC548-0649-4EBE-A2C9-585C4809FDBB}" dt="2024-05-25T18:29:58.155" v="755" actId="478"/>
          <ac:spMkLst>
            <pc:docMk/>
            <pc:sldMk cId="853261029" sldId="294"/>
            <ac:spMk id="5" creationId="{E1AC6499-580A-F55F-A74F-48E969FD27A5}"/>
          </ac:spMkLst>
        </pc:spChg>
        <pc:spChg chg="add mod">
          <ac:chgData name="Brittany Brown" userId="16a388639ff70961" providerId="LiveId" clId="{D34EC548-0649-4EBE-A2C9-585C4809FDBB}" dt="2024-05-25T18:32:30.490" v="955" actId="1076"/>
          <ac:spMkLst>
            <pc:docMk/>
            <pc:sldMk cId="853261029" sldId="294"/>
            <ac:spMk id="6" creationId="{BF308889-2CC3-5F46-19B8-599EB72CAE38}"/>
          </ac:spMkLst>
        </pc:spChg>
        <pc:spChg chg="del">
          <ac:chgData name="Brittany Brown" userId="16a388639ff70961" providerId="LiveId" clId="{D34EC548-0649-4EBE-A2C9-585C4809FDBB}" dt="2024-05-25T18:29:35.050" v="754" actId="478"/>
          <ac:spMkLst>
            <pc:docMk/>
            <pc:sldMk cId="853261029" sldId="294"/>
            <ac:spMk id="7" creationId="{CC7FC500-BBFB-3AA4-BEDE-038CB94FFF61}"/>
          </ac:spMkLst>
        </pc:spChg>
      </pc:sldChg>
      <pc:sldChg chg="del">
        <pc:chgData name="Brittany Brown" userId="16a388639ff70961" providerId="LiveId" clId="{D34EC548-0649-4EBE-A2C9-585C4809FDBB}" dt="2024-05-25T18:24:30.186" v="390" actId="47"/>
        <pc:sldMkLst>
          <pc:docMk/>
          <pc:sldMk cId="907915534" sldId="295"/>
        </pc:sldMkLst>
      </pc:sldChg>
      <pc:sldChg chg="delSp modSp mod">
        <pc:chgData name="Brittany Brown" userId="16a388639ff70961" providerId="LiveId" clId="{D34EC548-0649-4EBE-A2C9-585C4809FDBB}" dt="2024-05-25T18:37:05.636" v="1363" actId="478"/>
        <pc:sldMkLst>
          <pc:docMk/>
          <pc:sldMk cId="1609673525" sldId="296"/>
        </pc:sldMkLst>
        <pc:spChg chg="del mod">
          <ac:chgData name="Brittany Brown" userId="16a388639ff70961" providerId="LiveId" clId="{D34EC548-0649-4EBE-A2C9-585C4809FDBB}" dt="2024-05-25T18:37:05.636" v="1363" actId="478"/>
          <ac:spMkLst>
            <pc:docMk/>
            <pc:sldMk cId="1609673525" sldId="296"/>
            <ac:spMk id="5" creationId="{67BB04B7-47A4-741B-59E0-F0E6F2126E8F}"/>
          </ac:spMkLst>
        </pc:spChg>
      </pc:sldChg>
      <pc:sldChg chg="addSp modSp mod modNotesTx">
        <pc:chgData name="Brittany Brown" userId="16a388639ff70961" providerId="LiveId" clId="{D34EC548-0649-4EBE-A2C9-585C4809FDBB}" dt="2024-05-25T18:25:38.510" v="445" actId="20577"/>
        <pc:sldMkLst>
          <pc:docMk/>
          <pc:sldMk cId="4117153350" sldId="297"/>
        </pc:sldMkLst>
        <pc:spChg chg="mod">
          <ac:chgData name="Brittany Brown" userId="16a388639ff70961" providerId="LiveId" clId="{D34EC548-0649-4EBE-A2C9-585C4809FDBB}" dt="2024-05-25T18:25:22.010" v="419" actId="20577"/>
          <ac:spMkLst>
            <pc:docMk/>
            <pc:sldMk cId="4117153350" sldId="297"/>
            <ac:spMk id="2" creationId="{12EAA093-E00B-31E9-0A13-71142E30E57C}"/>
          </ac:spMkLst>
        </pc:spChg>
        <pc:spChg chg="mod">
          <ac:chgData name="Brittany Brown" userId="16a388639ff70961" providerId="LiveId" clId="{D34EC548-0649-4EBE-A2C9-585C4809FDBB}" dt="2024-05-25T18:17:41.499" v="69" actId="14100"/>
          <ac:spMkLst>
            <pc:docMk/>
            <pc:sldMk cId="4117153350" sldId="297"/>
            <ac:spMk id="3" creationId="{C62C8177-F0B6-B02C-3682-183D8307E999}"/>
          </ac:spMkLst>
        </pc:spChg>
        <pc:spChg chg="add mod">
          <ac:chgData name="Brittany Brown" userId="16a388639ff70961" providerId="LiveId" clId="{D34EC548-0649-4EBE-A2C9-585C4809FDBB}" dt="2024-05-25T18:20:23.845" v="208" actId="255"/>
          <ac:spMkLst>
            <pc:docMk/>
            <pc:sldMk cId="4117153350" sldId="297"/>
            <ac:spMk id="5" creationId="{9D6C321B-A4A6-4C3F-C59E-1FD459C96578}"/>
          </ac:spMkLst>
        </pc:spChg>
        <pc:spChg chg="add mod">
          <ac:chgData name="Brittany Brown" userId="16a388639ff70961" providerId="LiveId" clId="{D34EC548-0649-4EBE-A2C9-585C4809FDBB}" dt="2024-05-25T18:21:10.350" v="214" actId="14100"/>
          <ac:spMkLst>
            <pc:docMk/>
            <pc:sldMk cId="4117153350" sldId="297"/>
            <ac:spMk id="6" creationId="{4806C25C-6A6E-CA93-E27E-C9767ECB9BB1}"/>
          </ac:spMkLst>
        </pc:spChg>
        <pc:graphicFrameChg chg="add mod">
          <ac:chgData name="Brittany Brown" userId="16a388639ff70961" providerId="LiveId" clId="{D34EC548-0649-4EBE-A2C9-585C4809FDBB}" dt="2024-05-25T18:18:46.356" v="101" actId="1076"/>
          <ac:graphicFrameMkLst>
            <pc:docMk/>
            <pc:sldMk cId="4117153350" sldId="297"/>
            <ac:graphicFrameMk id="4" creationId="{01C01C0E-8DD1-4BFA-2926-B4999240412D}"/>
          </ac:graphicFrameMkLst>
        </pc:graphicFrameChg>
      </pc:sldChg>
      <pc:sldChg chg="del">
        <pc:chgData name="Brittany Brown" userId="16a388639ff70961" providerId="LiveId" clId="{D34EC548-0649-4EBE-A2C9-585C4809FDBB}" dt="2024-05-25T18:36:51.105" v="1347" actId="47"/>
        <pc:sldMkLst>
          <pc:docMk/>
          <pc:sldMk cId="1678163377" sldId="298"/>
        </pc:sldMkLst>
      </pc:sldChg>
      <pc:sldChg chg="addSp delSp modSp new mod modNotesTx">
        <pc:chgData name="Brittany Brown" userId="16a388639ff70961" providerId="LiveId" clId="{D34EC548-0649-4EBE-A2C9-585C4809FDBB}" dt="2024-05-25T18:29:23.943" v="753" actId="20577"/>
        <pc:sldMkLst>
          <pc:docMk/>
          <pc:sldMk cId="917016966" sldId="303"/>
        </pc:sldMkLst>
        <pc:spChg chg="mod">
          <ac:chgData name="Brittany Brown" userId="16a388639ff70961" providerId="LiveId" clId="{D34EC548-0649-4EBE-A2C9-585C4809FDBB}" dt="2024-05-25T18:27:33.505" v="648" actId="14100"/>
          <ac:spMkLst>
            <pc:docMk/>
            <pc:sldMk cId="917016966" sldId="303"/>
            <ac:spMk id="2" creationId="{A071DF54-0522-99FF-E80D-D2E489B3E3AA}"/>
          </ac:spMkLst>
        </pc:spChg>
        <pc:spChg chg="del">
          <ac:chgData name="Brittany Brown" userId="16a388639ff70961" providerId="LiveId" clId="{D34EC548-0649-4EBE-A2C9-585C4809FDBB}" dt="2024-05-25T18:27:16.632" v="631" actId="478"/>
          <ac:spMkLst>
            <pc:docMk/>
            <pc:sldMk cId="917016966" sldId="303"/>
            <ac:spMk id="3" creationId="{C6073A66-2AF3-C965-7462-AE01D9E85F77}"/>
          </ac:spMkLst>
        </pc:spChg>
        <pc:graphicFrameChg chg="add mod">
          <ac:chgData name="Brittany Brown" userId="16a388639ff70961" providerId="LiveId" clId="{D34EC548-0649-4EBE-A2C9-585C4809FDBB}" dt="2024-05-25T18:28:49.952" v="650" actId="1076"/>
          <ac:graphicFrameMkLst>
            <pc:docMk/>
            <pc:sldMk cId="917016966" sldId="303"/>
            <ac:graphicFrameMk id="4" creationId="{E753C4CF-FA75-0A76-E070-A4EAC956A005}"/>
          </ac:graphicFrameMkLst>
        </pc:graphicFrameChg>
      </pc:sldChg>
      <pc:sldMasterChg chg="delSldLayout">
        <pc:chgData name="Brittany Brown" userId="16a388639ff70961" providerId="LiveId" clId="{D34EC548-0649-4EBE-A2C9-585C4809FDBB}" dt="2024-05-25T18:24:30.186" v="390" actId="47"/>
        <pc:sldMasterMkLst>
          <pc:docMk/>
          <pc:sldMasterMk cId="1788353970" sldId="2147483648"/>
        </pc:sldMasterMkLst>
        <pc:sldLayoutChg chg="del">
          <pc:chgData name="Brittany Brown" userId="16a388639ff70961" providerId="LiveId" clId="{D34EC548-0649-4EBE-A2C9-585C4809FDBB}" dt="2024-05-25T18:24:27.162" v="389" actId="47"/>
          <pc:sldLayoutMkLst>
            <pc:docMk/>
            <pc:sldMasterMk cId="1788353970" sldId="2147483648"/>
            <pc:sldLayoutMk cId="4193030505" sldId="2147483675"/>
          </pc:sldLayoutMkLst>
        </pc:sldLayoutChg>
        <pc:sldLayoutChg chg="del">
          <pc:chgData name="Brittany Brown" userId="16a388639ff70961" providerId="LiveId" clId="{D34EC548-0649-4EBE-A2C9-585C4809FDBB}" dt="2024-05-25T18:24:30.186" v="390" actId="47"/>
          <pc:sldLayoutMkLst>
            <pc:docMk/>
            <pc:sldMasterMk cId="1788353970" sldId="2147483648"/>
            <pc:sldLayoutMk cId="1827098551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the scaled values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explain what predictive modeling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purpose of each model briefly, and highlight the 2 with the highest accuracy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vital signs, these are the most influential figures on the likelihood of ICU admittance.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6" r:id="rId9"/>
    <p:sldLayoutId id="2147483661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32913"/>
            <a:ext cx="7096933" cy="3830130"/>
          </a:xfrm>
        </p:spPr>
        <p:txBody>
          <a:bodyPr/>
          <a:lstStyle/>
          <a:p>
            <a:r>
              <a:rPr lang="en-US" dirty="0"/>
              <a:t>COVID-19 ICU Admissions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77553"/>
            <a:ext cx="6245912" cy="3269447"/>
          </a:xfrm>
        </p:spPr>
        <p:txBody>
          <a:bodyPr/>
          <a:lstStyle/>
          <a:p>
            <a:r>
              <a:rPr lang="en-US" dirty="0"/>
              <a:t>Predictive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C8177-F0B6-B02C-3682-183D8307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492896"/>
            <a:ext cx="7025893" cy="400094"/>
          </a:xfrm>
        </p:spPr>
        <p:txBody>
          <a:bodyPr/>
          <a:lstStyle/>
          <a:p>
            <a:r>
              <a:rPr lang="en-US" dirty="0"/>
              <a:t>(Let’s get to the gist of the techy stuff)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C01C0E-8DD1-4BFA-2926-B499924041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495615"/>
              </p:ext>
            </p:extLst>
          </p:nvPr>
        </p:nvGraphicFramePr>
        <p:xfrm>
          <a:off x="2699995" y="4866039"/>
          <a:ext cx="21050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2104955" imgH="519159" progId="Package">
                  <p:embed/>
                </p:oleObj>
              </mc:Choice>
              <mc:Fallback>
                <p:oleObj name="Packager Shell Object" showAsIcon="1" r:id="rId3" imgW="2104955" imgH="519159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1C01C0E-8DD1-4BFA-2926-B499924041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995" y="4866039"/>
                        <a:ext cx="2105025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6C321B-A4A6-4C3F-C59E-1FD459C96578}"/>
              </a:ext>
            </a:extLst>
          </p:cNvPr>
          <p:cNvSpPr txBox="1"/>
          <p:nvPr/>
        </p:nvSpPr>
        <p:spPr>
          <a:xfrm>
            <a:off x="2561597" y="5385152"/>
            <a:ext cx="238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This is the code behind building the machine learning models (double-click to open)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06C25C-6A6E-CA93-E27E-C9767ECB9BB1}"/>
              </a:ext>
            </a:extLst>
          </p:cNvPr>
          <p:cNvSpPr/>
          <p:nvPr/>
        </p:nvSpPr>
        <p:spPr>
          <a:xfrm>
            <a:off x="2561597" y="4725313"/>
            <a:ext cx="2464865" cy="136338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1653371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35006D-086E-C9C0-4A7A-7595BA3CF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918969"/>
              </p:ext>
            </p:extLst>
          </p:nvPr>
        </p:nvGraphicFramePr>
        <p:xfrm>
          <a:off x="2595904" y="2013110"/>
          <a:ext cx="5179234" cy="40098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89617">
                  <a:extLst>
                    <a:ext uri="{9D8B030D-6E8A-4147-A177-3AD203B41FA5}">
                      <a16:colId xmlns:a16="http://schemas.microsoft.com/office/drawing/2014/main" val="3995144640"/>
                    </a:ext>
                  </a:extLst>
                </a:gridCol>
                <a:gridCol w="2589617">
                  <a:extLst>
                    <a:ext uri="{9D8B030D-6E8A-4147-A177-3AD203B41FA5}">
                      <a16:colId xmlns:a16="http://schemas.microsoft.com/office/drawing/2014/main" val="799879251"/>
                    </a:ext>
                  </a:extLst>
                </a:gridCol>
              </a:tblGrid>
              <a:tr h="668314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946423"/>
                  </a:ext>
                </a:extLst>
              </a:tr>
              <a:tr h="668314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97.2%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45679"/>
                  </a:ext>
                </a:extLst>
              </a:tr>
              <a:tr h="668314">
                <a:tc>
                  <a:txBody>
                    <a:bodyPr/>
                    <a:lstStyle/>
                    <a:p>
                      <a:r>
                        <a:rPr lang="en-US" dirty="0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346222"/>
                  </a:ext>
                </a:extLst>
              </a:tr>
              <a:tr h="668314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96.5%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996032"/>
                  </a:ext>
                </a:extLst>
              </a:tr>
              <a:tr h="668314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98878"/>
                  </a:ext>
                </a:extLst>
              </a:tr>
              <a:tr h="668314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640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DF54-0522-99FF-E80D-D2E489B3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477" y="136526"/>
            <a:ext cx="3916198" cy="887383"/>
          </a:xfrm>
        </p:spPr>
        <p:txBody>
          <a:bodyPr/>
          <a:lstStyle/>
          <a:p>
            <a:r>
              <a:rPr lang="en-US" dirty="0"/>
              <a:t>Key Influencers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E753C4CF-FA75-0A76-E070-A4EAC956A0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448518"/>
                  </p:ext>
                </p:extLst>
              </p:nvPr>
            </p:nvGraphicFramePr>
            <p:xfrm>
              <a:off x="1421675" y="1143000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E753C4CF-FA75-0A76-E070-A4EAC956A0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1675" y="1143000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701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36" y="768350"/>
            <a:ext cx="5943599" cy="723853"/>
          </a:xfrm>
        </p:spPr>
        <p:txBody>
          <a:bodyPr/>
          <a:lstStyle/>
          <a:p>
            <a:r>
              <a:rPr lang="en-US" dirty="0"/>
              <a:t>Final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C7B5A-A5C3-15D4-DF71-B692D28942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396040" y="1982835"/>
            <a:ext cx="6797238" cy="3382962"/>
          </a:xfrm>
        </p:spPr>
        <p:txBody>
          <a:bodyPr>
            <a:normAutofit/>
          </a:bodyPr>
          <a:lstStyle/>
          <a:p>
            <a:r>
              <a:rPr lang="en-US" dirty="0"/>
              <a:t>Strong precision, recall, and f1-scores = high predictive capabilities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provide data points as markers for likelihood of ICU admittance (or non-admittance)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Load &amp; analyze data specific to your city/region/hospital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Keep up with changes in patient vital signs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08889-2CC3-5F46-19B8-599EB72CAE38}"/>
              </a:ext>
            </a:extLst>
          </p:cNvPr>
          <p:cNvSpPr txBox="1"/>
          <p:nvPr/>
        </p:nvSpPr>
        <p:spPr>
          <a:xfrm>
            <a:off x="342336" y="1492203"/>
            <a:ext cx="485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use this model?</a:t>
            </a:r>
          </a:p>
        </p:txBody>
      </p:sp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174441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Problem Overview</a:t>
            </a:r>
          </a:p>
          <a:p>
            <a:r>
              <a:rPr lang="en-US" dirty="0"/>
              <a:t>Data Trends</a:t>
            </a:r>
          </a:p>
          <a:p>
            <a:r>
              <a:rPr lang="en-US" dirty="0"/>
              <a:t>Predictive Modeling</a:t>
            </a:r>
          </a:p>
          <a:p>
            <a:r>
              <a:rPr lang="en-US" dirty="0"/>
              <a:t>Model Justification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457200"/>
            <a:ext cx="5120640" cy="3200400"/>
          </a:xfrm>
        </p:spPr>
        <p:txBody>
          <a:bodyPr anchor="b">
            <a:normAutofit/>
          </a:bodyPr>
          <a:lstStyle/>
          <a:p>
            <a:r>
              <a:rPr lang="en-US" dirty="0"/>
              <a:t>Problem Overview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37A3775-C33F-168F-A189-5E8087F5C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8" y="3657600"/>
            <a:ext cx="5120640" cy="1828800"/>
          </a:xfrm>
        </p:spPr>
        <p:txBody>
          <a:bodyPr/>
          <a:lstStyle/>
          <a:p>
            <a:r>
              <a:rPr lang="en-US" dirty="0"/>
              <a:t>Predicting COVID-19 ICU Admissions</a:t>
            </a:r>
          </a:p>
        </p:txBody>
      </p:sp>
      <p:pic>
        <p:nvPicPr>
          <p:cNvPr id="8" name="Picture 7" descr="Hospital bed in a room">
            <a:extLst>
              <a:ext uri="{FF2B5EF4-FFF2-40B4-BE49-F238E27FC236}">
                <a16:creationId xmlns:a16="http://schemas.microsoft.com/office/drawing/2014/main" id="{6C65A113-9876-2EC5-1634-4E0F0DED1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423" r="15130" b="-2"/>
          <a:stretch/>
        </p:blipFill>
        <p:spPr>
          <a:xfrm>
            <a:off x="904238" y="1157224"/>
            <a:ext cx="4500562" cy="4521200"/>
          </a:xfrm>
          <a:prstGeom prst="ellipse">
            <a:avLst/>
          </a:prstGeom>
          <a:noFill/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/>
          <a:lstStyle/>
          <a:p>
            <a:r>
              <a:rPr lang="en-US" dirty="0"/>
              <a:t>Tasks At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088" y="2439171"/>
            <a:ext cx="9780587" cy="34369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1. Predict </a:t>
            </a:r>
            <a:r>
              <a:rPr lang="en-US" b="1" dirty="0">
                <a:solidFill>
                  <a:srgbClr val="FFC000"/>
                </a:solidFill>
              </a:rPr>
              <a:t>admission</a:t>
            </a:r>
            <a:r>
              <a:rPr lang="en-US" dirty="0"/>
              <a:t> to ICU of confirmed COVID-19 Cases</a:t>
            </a:r>
          </a:p>
          <a:p>
            <a:pPr lvl="2"/>
            <a:r>
              <a:rPr lang="en-US" dirty="0"/>
              <a:t>Is it feasible to predict which patients will need ICU support? Why?</a:t>
            </a:r>
          </a:p>
          <a:p>
            <a:pPr marL="566928" lvl="2" indent="0">
              <a:buNone/>
            </a:pPr>
            <a:endParaRPr lang="en-US" dirty="0"/>
          </a:p>
          <a:p>
            <a:pPr lvl="2"/>
            <a:r>
              <a:rPr lang="en-US" dirty="0"/>
              <a:t>The goal is to provide tertiary &amp; </a:t>
            </a:r>
            <a:r>
              <a:rPr lang="en-US" dirty="0" err="1"/>
              <a:t>quarternary</a:t>
            </a:r>
            <a:r>
              <a:rPr lang="en-US" dirty="0"/>
              <a:t> hospitals with the most accurate answer so ICU resources can be arranged or patient transfer can be scheduled.</a:t>
            </a:r>
          </a:p>
          <a:p>
            <a:pPr marL="566928" lvl="2" indent="0">
              <a:buNone/>
            </a:pPr>
            <a:endParaRPr lang="en-US" dirty="0"/>
          </a:p>
          <a:p>
            <a:r>
              <a:rPr lang="en-US" dirty="0"/>
              <a:t>2. Predict </a:t>
            </a:r>
            <a:r>
              <a:rPr lang="en-US" b="1" dirty="0">
                <a:solidFill>
                  <a:srgbClr val="FFC000"/>
                </a:solidFill>
              </a:rPr>
              <a:t>NOT admission </a:t>
            </a:r>
            <a:r>
              <a:rPr lang="en-US" dirty="0"/>
              <a:t>to the ICU of confirmed COVID-19 cases</a:t>
            </a:r>
          </a:p>
          <a:p>
            <a:pPr lvl="2"/>
            <a:r>
              <a:rPr lang="en-US" dirty="0"/>
              <a:t>Is it feasible to predict which patients will NOT need ICU support? Why?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To provide local &amp; temporary hospitals a good enough answer so frontline physicians can safely discharge and remotely follow up with these patients.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489" y="457199"/>
            <a:ext cx="5943599" cy="1920240"/>
          </a:xfrm>
        </p:spPr>
        <p:txBody>
          <a:bodyPr anchor="b">
            <a:normAutofit/>
          </a:bodyPr>
          <a:lstStyle/>
          <a:p>
            <a:r>
              <a:rPr lang="en-US" dirty="0"/>
              <a:t>Trends in the Data</a:t>
            </a:r>
          </a:p>
        </p:txBody>
      </p:sp>
      <p:pic>
        <p:nvPicPr>
          <p:cNvPr id="7" name="Picture 6" descr="Graph">
            <a:extLst>
              <a:ext uri="{FF2B5EF4-FFF2-40B4-BE49-F238E27FC236}">
                <a16:creationId xmlns:a16="http://schemas.microsoft.com/office/drawing/2014/main" id="{AB929E68-E1C0-98BC-96CA-86905737F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1184" r="26317" b="2"/>
          <a:stretch/>
        </p:blipFill>
        <p:spPr>
          <a:xfrm>
            <a:off x="829639" y="933994"/>
            <a:ext cx="4297680" cy="4297680"/>
          </a:xfrm>
          <a:prstGeom prst="ellipse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49489" y="2706369"/>
            <a:ext cx="6370563" cy="3907974"/>
          </a:xfrm>
        </p:spPr>
        <p:txBody>
          <a:bodyPr>
            <a:normAutofit/>
          </a:bodyPr>
          <a:lstStyle/>
          <a:p>
            <a:r>
              <a:rPr lang="en-US" dirty="0"/>
              <a:t>Dataset from Hospital Sao Paulo and Brasilia</a:t>
            </a:r>
          </a:p>
          <a:p>
            <a:r>
              <a:rPr lang="en-US" dirty="0"/>
              <a:t>All anonymized</a:t>
            </a:r>
          </a:p>
          <a:p>
            <a:r>
              <a:rPr lang="en-US" dirty="0"/>
              <a:t>All scaled between -1 and 1</a:t>
            </a:r>
          </a:p>
          <a:p>
            <a:r>
              <a:rPr lang="en-US" dirty="0"/>
              <a:t>Breakdown of Data:</a:t>
            </a:r>
          </a:p>
          <a:p>
            <a:pPr lvl="2"/>
            <a:r>
              <a:rPr lang="en-US" dirty="0"/>
              <a:t>Patient Demographic Info (3)</a:t>
            </a:r>
          </a:p>
          <a:p>
            <a:pPr lvl="2"/>
            <a:r>
              <a:rPr lang="en-US" dirty="0"/>
              <a:t>Patient Previous Grouped Diseases (6)</a:t>
            </a:r>
          </a:p>
          <a:p>
            <a:pPr lvl="2"/>
            <a:r>
              <a:rPr lang="en-US" dirty="0"/>
              <a:t>Blood results (36)*</a:t>
            </a:r>
          </a:p>
          <a:p>
            <a:pPr lvl="2"/>
            <a:r>
              <a:rPr lang="en-US" dirty="0"/>
              <a:t>Vital Signs (6)*</a:t>
            </a:r>
          </a:p>
          <a:p>
            <a:pPr marL="0" indent="0">
              <a:buNone/>
            </a:pPr>
            <a:r>
              <a:rPr lang="en-US" sz="1000" i="1" dirty="0"/>
              <a:t>* Each of these is expanded to show minimum, maximum, mean, median, difference, and relative difference calculations.</a:t>
            </a:r>
          </a:p>
        </p:txBody>
      </p: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5D3D2F-2C1B-98DB-ECA8-0720DEBDB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231" y="256987"/>
            <a:ext cx="5435900" cy="794300"/>
          </a:xfrm>
        </p:spPr>
        <p:txBody>
          <a:bodyPr/>
          <a:lstStyle/>
          <a:p>
            <a:r>
              <a:rPr lang="en-US" dirty="0"/>
              <a:t>Patient Demographics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EA2650-C0E2-145C-A18A-CC66DC514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>
                <a:extLst>
                  <a:ext uri="{FF2B5EF4-FFF2-40B4-BE49-F238E27FC236}">
                    <a16:creationId xmlns:a16="http://schemas.microsoft.com/office/drawing/2014/main" id="{0AF37D68-383E-5468-1762-9B78794F7F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456214"/>
                  </p:ext>
                </p:extLst>
              </p:nvPr>
            </p:nvGraphicFramePr>
            <p:xfrm>
              <a:off x="1110015" y="1143000"/>
              <a:ext cx="9894137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>
                <a:extLst>
                  <a:ext uri="{FF2B5EF4-FFF2-40B4-BE49-F238E27FC236}">
                    <a16:creationId xmlns:a16="http://schemas.microsoft.com/office/drawing/2014/main" id="{0AF37D68-383E-5468-1762-9B78794F7F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015" y="1143000"/>
                <a:ext cx="9894137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025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5891-E226-BCEA-45CB-752E5697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731" y="163686"/>
            <a:ext cx="5233938" cy="940836"/>
          </a:xfrm>
        </p:spPr>
        <p:txBody>
          <a:bodyPr/>
          <a:lstStyle/>
          <a:p>
            <a:r>
              <a:rPr lang="en-US" dirty="0"/>
              <a:t>First ICU Admissions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7A6E54CE-83FE-DAB7-75C0-4F749D7E4B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336429"/>
                  </p:ext>
                </p:extLst>
              </p:nvPr>
            </p:nvGraphicFramePr>
            <p:xfrm>
              <a:off x="1333500" y="1104522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7A6E54CE-83FE-DAB7-75C0-4F749D7E4B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1104522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53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EBFC-22BA-3DC0-3CDA-BCDE8309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2" y="217282"/>
            <a:ext cx="5876734" cy="805759"/>
          </a:xfrm>
        </p:spPr>
        <p:txBody>
          <a:bodyPr/>
          <a:lstStyle/>
          <a:p>
            <a:r>
              <a:rPr lang="en-US" dirty="0"/>
              <a:t>Explore a Patient Profile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67C726CC-22D5-3981-FFB7-98616C83C1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118314"/>
                  </p:ext>
                </p:extLst>
              </p:nvPr>
            </p:nvGraphicFramePr>
            <p:xfrm>
              <a:off x="1421676" y="1143000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67C726CC-22D5-3981-FFB7-98616C83C1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1676" y="1143000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09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C757-44E7-E5C7-C262-26204EB3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685" y="308541"/>
            <a:ext cx="7153273" cy="777874"/>
          </a:xfrm>
        </p:spPr>
        <p:txBody>
          <a:bodyPr/>
          <a:lstStyle/>
          <a:p>
            <a:r>
              <a:rPr lang="en-US" dirty="0"/>
              <a:t>No Vitals or Bloodwork Taken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2D15550D-EDA3-C968-9D04-D68BE849AB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141247"/>
                  </p:ext>
                </p:extLst>
              </p:nvPr>
            </p:nvGraphicFramePr>
            <p:xfrm>
              <a:off x="1333500" y="1143000"/>
              <a:ext cx="9525000" cy="5715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2D15550D-EDA3-C968-9D04-D68BE849AB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0" y="1143000"/>
                <a:ext cx="952500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5232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44E22C3A-F83A-46F6-A7D4-A5B45082D210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85B7625-96DF-4893-8604-D3DF234FE5E8&quot;"/>
    <we:property name="embedUrl" value="&quot;/reportEmbed?reportId=dfd34d1c-55a9-40b5-9e50-3453b0ff9878&amp;config=eyJjbHVzdGVyVXJsIjoiaHR0cHM6Ly9XQUJJLVVTLUNFTlRSQUwtQi1QUklNQVJZLXJlZGlyZWN0LmFuYWx5c2lzLndpbmRvd3MubmV0IiwiZW1iZWRGZWF0dXJlcyI6eyJ1c2FnZU1ldHJpY3NWTmV4dCI6dHJ1ZX19&amp;disableSensitivityBanner=true&quot;"/>
    <we:property name="bookmark" value="&quot;H4sIAAAAAAAAA+1XW2/aMBT+K1VeukmoygUC9I1LWiFVFBVGHyZUndgH6tbEme2wsor/PtuBXmi3apPQWNU3+xznXL7vc3Jy71Gmcg7LPszRO/baQtzOQd4eBF7Fy0ob8RvVOk0ppEGNVhshCUNivCLXTGTKO773NMgZ6jFTBXAbyBi/TioecD6Amd1NgSuseDlKJTLg7AeWh41LywJXFQ/vci4k2JBDDRpt2IU5bvamhOAoMhmBaLbAIRJdWi8wF1Jv9hVPlStX0nOfDeYSdkSmgWUmsLUhxmHYQD/yaRgGtTiup6m1TxnX6yPpMrnLpenHdLnMLRwdU91MSEaAe65uiUqtk3QEL+ZulTyzD0UhCV7g1LkyzfTSROriXMwk5NeMqINP0WdvZYAYSGFgcv7TpN9NLpz1WnzvSDSZqXfsryoPxbToAjJirNuVtGYziTPYdJ/ssMxBa9RL+qOrcW/YG131umbdO+mtCz8psjUF4cs+JsaiWDbjazk88jQq26MiK3TnGqS2gktvDJ2WFfOYkBRle+mI6TK54TmsbLW0lzisJhsxm8dvnqh2ra2yrR2JabKynpBC3KDUp7HfxDQI0noc75H0W6fJ1SC56FgMz97xDajs02vlzetIXB1/ch+D7fu4W5n8i4u1XUN5vwK/SWs+gYZPKI2rDYyrsGf3q9U+Hydx7W+EoDgjKJ9pwJujGQLsgoIG11Ve5mNY+gV1bnRN33tnzABRxh4DL2zYwzYoRg4tkQ7HX5DpjqsdUfmIyqQcSyBTm6GkzCkFd6tNHUZzHBfIS++3AuXSJHYnthMePc1gnmPKNMAhVxZ3OwlZ04Bl2WZvBS2F0LYNRtE1smk/KzhfwxSR6TSNaoT4vm/kFjQRqnuktl7ny4fKttAoXxMRVOu1amMaAfXNJBpDnZI9Iu6y1++eX35w9xKQkr6U1qvmn8Gv1Ws+RmHkh0HzTfr+74nl7SEBJH1n07pT2+tSFoVWORAcQIavSNp9P6hF7reydv/HD6JerX4C621w4JcPAAA=&quot;"/>
    <we:property name="datasetId" value="&quot;10a0db2e-1a17-4183-8618-f53ea20f241b&quot;"/>
    <we:property name="pageName" value="&quot;ReportSection&quot;"/>
    <we:property name="reportUrl" value="&quot;/groups/me/reports/dfd34d1c-55a9-40b5-9e50-3453b0ff9878/ReportSection&quot;"/>
    <we:property name="reportName" value="&quot;Capstone_Viz_BBrown&quot;"/>
    <we:property name="reportState" value="&quot;CONNECTED&quot;"/>
    <we:property name="pageDisplayName" value="&quot;Patient Demographic Overview&quot;"/>
    <we:property name="backgroundColor" value="&quot;#FFFFFF&quot;"/>
    <we:property name="initialStateBookmark" value="&quot;H4sIAAAAAAAAA+1X204bMRD9FeQXWilCe0k2gbdcFhQBSRQoPFQRml1PgsFZb21vSory77W9CZdAi1opaop4s2fsuZw5s569J5SpnMO8B1MkB6QlxO0U5O2OTyokW8r6/ePT5vD4qtc8jY1Y5JqJTJGDe6JBTlBfMFUAtxaM8OuoQoDzAUzsbgxcYYXkKJXIgLMfWB42Ki0LXFQI3uVcSLAmzzRotGZn5rjZG9/+Xmg8QqrZDM8w1aV0iLmQerWvEFWuXEjPddaYc9gWmQaWGcNWhhgFQQO90KNB4NeiqJ4kVj5mXC+PJPP4LpcmH5PlPLc4tE10EyFZCpy4uCUqtXTSFryYulX8TH4mCpniEMdOlWmm58ZSB6diIiG/Zqna+RR+JgsDxEAKA5PTH8W9Tjx00mvxvS3ReKbkwFtUHoJp0hlkqZGuR9KcTCROYJV9vMEwB83zbtw7v7ronnXPr7ods+4edpeBHxbZsgTByzxGRqJYNuFLOjzW6bxMj4qs0O1rkNoSLrkx5bRVMdeEpChbc1eYDpOrOgeVtZS2EofFaEVmc/3mCWuX3CrT2hCZRgurCShEDUo9Gnn7mPh+Uo+iLaJ+8yi+GsTDtsXw5B13QGWbPitvtmPq4viTfvTX+3GzNPkXjbUeQ9lfvrdPa14KDS+lNKo2MKrClvVXs9W/iKPa3xBBcZaifMYBMkUzBNgFBQ0uq7z0x7DUC+rU6JK+JyfMAFHavgBeWLO7LVAs3bWFdDj+opjuuNpQKR9RGZVjCWRqNZSUPqXgbrWKw3CO4wx5qf1WoJwbx+7EusO9px7MPaZMAhxyZXG3k5AVDViWrfaW0FIIbdNgFF0iq/SzgvMlTGE6HidhLU09zzN08/cRqlvEtm77ywfL1tAoPxMhVOu1amMcAvXMJBpBnaZbVLjLbq/Tv/yo3UtAyvIltF41/wxerV7zMAxCL/D33yzf/z2xvD0kgKTvbFp3bHudyqLQKocUB5DhK5R27we1yP2W1u7/mDgnBkuW8Lf6wL4ND02wWPwEZ6ZKV8APAAA=&quot;"/>
    <we:property name="isFiltersActionButtonVisible" value="true"/>
    <we:property name="isVisualContainerHeaderHidden" value="false"/>
    <we:property name="reportEmbeddedTime" value="&quot;2024-05-25T18:06:42.242Z&quot;"/>
    <we:property name="creatorTenantId" value="&quot;336b6e0e-2cc4-4074-be47-cdff526b3420&quot;"/>
    <we:property name="creatorUserId" value="&quot;10032003234CC2D3&quot;"/>
    <we:property name="creatorSessionId" value="&quot;0a28f188-31ad-43bc-b8de-d75f52733a5f&quot;"/>
    <we:property name="artifactViewState" value="&quot;liv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2693693-D8B0-4639-A2A7-B4050C86AD19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85B7625-96DF-4893-8604-D3DF234FE5E8&quot;"/>
    <we:property name="embedUrl" value="&quot;/reportEmbed?reportId=dfd34d1c-55a9-40b5-9e50-3453b0ff9878&amp;config=eyJjbHVzdGVyVXJsIjoiaHR0cHM6Ly9XQUJJLVVTLUNFTlRSQUwtQi1QUklNQVJZLXJlZGlyZWN0LmFuYWx5c2lzLndpbmRvd3MubmV0IiwiZW1iZWRGZWF0dXJlcyI6eyJ1c2FnZU1ldHJpY3NWTmV4dCI6dHJ1ZX19&amp;disableSensitivityBanner=true&quot;"/>
    <we:property name="bookmark" value="&quot;H4sIAAAAAAAAA91WXU/bMBT9K5Nf9lJNcWjTlLdSihRpQhXt2MNUVdf2bTC4ceQ4QFflv892Ahvja0ICVXuz75fPufc4zo4IWZUKtqewQXJIjrS+2oC5+kRJjxStrQ8pTSgHNoggTZgYRunQeXVppS4qcrgjFkyO9lxWNShfyBl/LHsElJpB7ndrUBX2SImm0gUo+RPbYOeypsamR/C2VNqALzm3YNGXvXbhbu8g0C8H7kTgVl7jHLltrWdYamO7fTyka0wZ0oilI4g5CuZzqtYbYL4e7w8NwCa6sCALB8DbhjhiERsNB6yfprFgjMchdi2V7ULYdnpbGsfbdWNb+rZNHItcG8lBkcDPYNXS2ZGJVvUmrKYP7HNdG45nuA6uwkq7dZVOpKnsKpt8W43FRobgijSuaTOjXUufi1l9l4XQNyHyQt9MDDpEghxGTe8e5FhcQ+G4P0I4znODOdhuO31n+LPxIpueLlbn2TxbrLJjt85OsulZiDupi27k8WMuS2epZJGrTlK/Z7hoKQpd1HZyAcZ60bJLN34/MZemjUBztA1DO5bmTle09+50X5xWs7yTusu4/EO/naJawB8Matn4aDFI+ggi7qf9OEUKPAb+6kV4VmMfLKPn7sAeX9RXxW2BKZze7o+yX5iA11CPUIgSTtd0MECWQAKjCOnbJfT/fKY4GPGPY4z/HuPedqEbOR7EI9qPREyjg2GciBGDPXs+xzmuZuiSXZLCt9zESkmO5sEEyQbdf5FfCLAQyJXtkRJbvxbBjYH7jnyVrh9t7XNQtS/7+QgqyT/769N188mnIYRX7/QwPGrOMqBpnuaqa1uVwHEGBT7B2XGFQvimvsg7/DHes26aX5ZF4yipCgAA&quot;"/>
    <we:property name="datasetId" value="&quot;10a0db2e-1a17-4183-8618-f53ea20f241b&quot;"/>
    <we:property name="pageName" value="&quot;ReportSection271fe8be10b89a2cedb3&quot;"/>
    <we:property name="reportUrl" value="&quot;/groups/me/reports/dfd34d1c-55a9-40b5-9e50-3453b0ff9878/ReportSection271fe8be10b89a2cedb3&quot;"/>
    <we:property name="reportName" value="&quot;Capstone_Viz_BBrown&quot;"/>
    <we:property name="reportState" value="&quot;CONNECTED&quot;"/>
    <we:property name="pageDisplayName" value="&quot;1st Admissions&quot;"/>
    <we:property name="backgroundColor" value="&quot;#FFFFFF&quot;"/>
    <we:property name="initialStateBookmark" value="&quot;H4sIAAAAAAAAA91W207jMBD9lZVfeIlWTeiVt1CCFLFA1XbZh1UVTeJpMLhxZDtAt8q/YzuBXZZLV0igat/s8cx4zpnjy4ZQpkoO6zNYITkgh0Jcr0Bef/GJR4rWdn5+chpOT5Kz8DQyZlFqJgpFDjZEg8xRXzBVAbcZjPHnwiPA+QRyO1sCV+iREqUSBXD2Cxtns6RlhbVH8K7kQoJNOdOg0aa9Me5mbvb2v+6bHSHT7AZnmOnGOsVSSN3Og4G/xGGKficdjiDIkKY2RjWrrszt/nZTV9hYFBpYYQqwtgGO0k46GvTS7nAY0DTNAue7ZFy3Luk6uiulwW3YWJeWr7FBkQvJMuDE4ZOoGjgbMha8WrlR9MQ+E5XMcIpLt1Roptcm0zGTSifx+HsS0hVzzorUhrSJFIbS13ySH6yg4tZ5XorbsURTESUHndp7LDKkN1AY7M8qDPNcYg66nUYfXP4knMfR2Ty5iGfxPImPzDg+jqOp8zuuirblwXMsC2NRrMh5K6nfPZw3EKkoKj2+BKmtaNMr037bMRMmJEV5uHZNO2LyQVe+9+Fw3+xWvXiQuom4+kO/raKagj+5qEVtvWmv30WgQXfYDYboQxZAtvUgvKqxT5bRa2dghw/qVnFrSDlGd7uj7Dc6YDXkER86/cxf+r0epn3ow6iD/vsl9P9cUxlI+o9tDP5u486y0LYc94OR3+3QwO/sD4I+HaWwY89nmGMyQRNsgji+5yQqzjKUTzpIVmj+RXZAQYMDVzZbMmzWBXXL6LBvyDdm+GhyXwCvbNq9Q1As27PHp2XzxafBuasPehiekbNw1dQvYxWVViVkOIECX8BssEJBLalv4nY/RuI2MTQzc8ttCbD/yEeW6voe9t6snNIKAAA=&quot;"/>
    <we:property name="isFiltersActionButtonVisible" value="true"/>
    <we:property name="isVisualContainerHeaderHidden" value="false"/>
    <we:property name="reportEmbeddedTime" value="&quot;2024-05-25T18:09:06.439Z&quot;"/>
    <we:property name="creatorTenantId" value="&quot;336b6e0e-2cc4-4074-be47-cdff526b3420&quot;"/>
    <we:property name="creatorUserId" value="&quot;10032003234CC2D3&quot;"/>
    <we:property name="creatorSessionId" value="&quot;96ed4333-e099-4a49-9781-a07d07ebd203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B4E496B1-DCE3-4659-A58D-63BC9A8FA6A9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85B7625-96DF-4893-8604-D3DF234FE5E8&quot;"/>
    <we:property name="embedUrl" value="&quot;/reportEmbed?reportId=dfd34d1c-55a9-40b5-9e50-3453b0ff9878&amp;config=eyJjbHVzdGVyVXJsIjoiaHR0cHM6Ly9XQUJJLVVTLUNFTlRSQUwtQi1QUklNQVJZLXJlZGlyZWN0LmFuYWx5c2lzLndpbmRvd3MubmV0IiwiZW1iZWRGZWF0dXJlcyI6eyJ1c2FnZU1ldHJpY3NWTmV4dCI6dHJ1ZX19&amp;disableSensitivityBanner=true&quot;"/>
    <we:property name="bookmark" value="&quot;H4sIAAAAAAAAA+1aXW+jOBT9Kyte5iVaGYz56BtNaIs2DRHQdkarChnsZDwlEAGZaafKf98LpDNNyzbdSttxOn2JsLm2zz32PdcmvlWYqJYZvZnQBVcOlMOiuFrQ8uoPVRkoeVdnEkNLEx0hgjWT6Zhi04a3xbIWRV4pB7dKTcs5r89FtaJZ0xFU/n05UGiWTem8Kc1oVvGBsuRlVeQ0E995Zwyv6nLF1wOFXy+zoqRNl2FNa950+xXMoQwQ1D8xjEjTWnzlIU/rrjbgy6KsN2VMKbHSBKW2aamqlhKk69Cm6t62MHfbN4O2wIZFXlORA4Cmzp5xnqBERUADTjQ1oYQ09TOR1RuT5Ma9XpbgN7Bxs2xoc9hXmqecKa1zJa86X26VYZGtFu2Tu1UfFqsy5QGfta/yWtQ30M1fdD7PeByKUhTxWCQ051XsDc/iacmZ6KhYA4HTsgB62yZTJ/LcSRSfe6EXxd4Inr0jzw1au8/Ft2HJgWGmHKD1JdRUIocRugn5yUDUeVFlIuVlM93JFyCu9XXBYbqbhzkHhppG4PWyG1/w6icz20/nd9OpDZSjsli0zTbr7gpG+E8uD5QOILgwUC4+85K33cG8MVFvCPUekFxtTJ5Bf1dogT2fXEByTrNVu/xhoLGoO3Zuu2porCFj3BheruFnvW6bMFrTHgbzFdAsUjdnTYm3i6u3T9W2R9AnoFwUjO8w/jCCQVjxLf/QNGlB3MUV+PjlXrD88OTXLtjL1rOEIU5NpFscaanBLYR1a2cADmGRzwvgECh49Ri88CYj/6In4gYSCMTh2PdH08ANw7PAjUMvjPyxN4xP3ZHnTPYN894hdj7uGWCvj+GdmaOmScbd663UAW2KkvHy8KYN1JEo75K5Onjg1etFaCeCWmIhm9s40YmFTYqxibDcEuMcu7Fz6J+7BnlyQf1ykFM3GDaSPpYX5rE7GfVukP4PfEeirOoWkMMWYrM1eQCoxya+EDmk7pfE4mKV1SKANrRk2wHZdIYTasx0GzNGTWqnlCCUyL309yi7Qkp9UkelRrw/G4J7oPckv96nuZfkt5ZhKbZTkxBkWCYcoYmNVSrzKfrEdYIoDpzIlThy74OUOVjv45Q2PrfI3EGlnOnvrUkGU01LU5mGLEYS2zIRMwyJJQOkferB+vGDT7ILx2OoMsvHY7TSikgPse9SIoGU0IQQrCOObMRSqmI47bD3Q86LwUXuKRzrnajZycqrclsopZWMLZTyfs/chvkv2eKtyYZKUmogS9VIqmmpbuoGQ80QT/vIr+ukuH78pcVGsxlVdU4Q5Zapa4yY6rsIvRic//HTsTuJw2ZNOpHnTySWoh6sMu+4euBKq5991P4W4mRqpo0o0VOTqAmmhFMsuZyMvNB1Qjc+DvyzqTc5jrG8W+NHWPU9wqrtEVaJ/756hNWQF+tJJPE5049OXu3/tRfA805Pzyb+0D+dBv4pzPlIXqjP2JHJFTLqb5CJqYntmUqwrVnIUImJSaK/9JjQnhT6rtsVq7pa0pRPAV/PjTGYZ5ozvuu+WHsX88ftr/X6HzpOjEgDKgAA&quot;"/>
    <we:property name="datasetId" value="&quot;10a0db2e-1a17-4183-8618-f53ea20f241b&quot;"/>
    <we:property name="pageName" value="&quot;ReportSection3aa58cb0c978112c5044&quot;"/>
    <we:property name="reportUrl" value="&quot;/groups/me/reports/dfd34d1c-55a9-40b5-9e50-3453b0ff9878/ReportSection3aa58cb0c978112c5044&quot;"/>
    <we:property name="reportName" value="&quot;Capstone_Viz_BBrown&quot;"/>
    <we:property name="reportState" value="&quot;CONNECTED&quot;"/>
    <we:property name="pageDisplayName" value="&quot;Patient Profile - Vitals &amp; DiseaseGrouping&quot;"/>
    <we:property name="backgroundColor" value="&quot;#FFFFFF&quot;"/>
    <we:property name="initialStateBookmark" value="&quot;H4sIAAAAAAAAA+1aXW+jOBT9Kyte5iVamQ/z0Tea0BY1CRHQdkarChnsZDwlEAHptFvlv+8F0pmmYZtupO04nb5E2Pja5x77nmsTP0iUl4uU3I/JnElH0nGe38xJcfOHLPWkbF3neecj2z+PxvbIgep8UfE8K6WjB6kixYxVl7xckrTuASr/uu5JJE0nZFaXpiQtWU9asKLMM5Lyv1nbGF5VxZKtehK7W6R5Qeoug4pUrO72FppDGcaW/1RhRJJU/JYFLKnaWp8t8qJal1VCsJnEKLEMU5aVBCNNA5uyfdvA3N2+HrQB1s+zivAMANR11pSxGMUySmJNjRU5JhjX9VOeVusm8b1ztyjAb2DjflHzZdNbkiWMSo1zBStbXx6kfp4u582Ts1Ef5MsiYT6bNq+yilf30M05mc1SFgW84Hk05DHJWBm5/YtoUjDKWypWQOCkyIHexmRih64zDqNLN3DDyB3As3viOn7T7mv+vV8wYJhKR2h1DTUlz2CEdkJ+MhC2XpQpT1hRT3f8DYhrfJ0zmO76YcaAodoIvF6043NW/mRm8+nycTqVnnRS5PPGbL3gbmCE/+RyT2oBggs96eorK1jTHcwb5dWaUPcZyeW6ySvobwsNsNeTC0guSbpslj8MNORVy85DWw3GCtKHdcPrFfysVo0JJRXpYDBbAs08cTJal1izuDr7lC1rAH0CynlO2Y7GnwYwCM2/Z59qkwbEY1yBj9+eBMsPT37tgr1uPIspYsRAmsmQkujMRKpm7gzAPizyWQ4cAgVvHoNX7njgXXVEXE8AgTgeet5g4jtBcOE7UeAGoTd0+9HIGbj2+NAwHxxi+/OBAXa7GN6ZOSoSp8y520gdYJMXlBXH902gDnjxmMzl3jOv3i5CWxFUYhNZzFJjDZuqQVTVQKrYEmOfOpF97F06On5xQf1ykBPH79eSPhQX5qkzHnRukP4PfCe8KKsGkE3nfL01eQaoo010xTNI3fvE4nyZVtwHG1LQzYCsO1Njok81S6WUGMRKCEYoFnvpH1B2hZT6oo4KjfhwNgRPQB9Ifn1KcyfJ7y3DEtVKDIyRbhpwhMaWKhORT9Fnju2HkW+HjsCR+xSkyMH6FKew8blB5g4qxUx/700yqGyYikwVZFIcW6aBqK4LLBkg7RMX1o/nfxFdOLahiiwf22iFFZEOYj+kRAApITHGqoYYshBNiKzCaYd+HHL2Bhc6IzjW22G9kxVX5TZQCisZGyjF/Z65CfNfssV7kw0ZJ0RHpqzgRFESzdB0iuohXvaR3VVxfrf9pcVC0ymRNYYRYaahKRQb8ocI7Q3O+/zl1BlHQb0m7dD1xgJLUQdWkXdcHXCF1c8uan8LcTIUw0IEa4mB5VglmBFVcDkZuIFjB0506nsXE3d8Gqnibo23sGoHhFU5IKwC/321hVUXF+tZKPA50wvP3uz/tT3guaPRxdjre6OJ741gzgfiQn3FjkyskJF/g0xMDNWayli1FBPpMjZUHGv7HhOak0LXdbt8WZULkrAJ4Ou4MQbzTDLKdt0Xa+5ithfGAA0HmncY1Dc0f9wWW63+AW6zNJcsKgAA&quot;"/>
    <we:property name="isFiltersActionButtonVisible" value="true"/>
    <we:property name="isVisualContainerHeaderHidden" value="false"/>
    <we:property name="reportEmbeddedTime" value="&quot;2024-05-25T18:10:06.757Z&quot;"/>
    <we:property name="creatorTenantId" value="&quot;336b6e0e-2cc4-4074-be47-cdff526b3420&quot;"/>
    <we:property name="creatorUserId" value="&quot;10032003234CC2D3&quot;"/>
    <we:property name="creatorSessionId" value="&quot;f9996e54-35fa-49d1-a3e3-404ae909f6fe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0F323790-EEA0-404C-B0C5-BBF5FAB7FA0B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85B7625-96DF-4893-8604-D3DF234FE5E8&quot;"/>
    <we:property name="embedUrl" value="&quot;/reportEmbed?reportId=dfd34d1c-55a9-40b5-9e50-3453b0ff9878&amp;config=eyJjbHVzdGVyVXJsIjoiaHR0cHM6Ly9XQUJJLVVTLUNFTlRSQUwtQi1QUklNQVJZLXJlZGlyZWN0LmFuYWx5c2lzLndpbmRvd3MubmV0IiwiZW1iZWRGZWF0dXJlcyI6eyJ1c2FnZU1ldHJpY3NWTmV4dCI6dHJ1ZX19&amp;disableSensitivityBanner=true&quot;"/>
    <we:property name="bookmark" value="&quot;H4sIAAAAAAAAA+VYyW7bMBD9lUKXXoyC2qncvCiBgMAxbNc5FIYxEilFiSwKFJ3YNfTvJSUnbQovRVovQG/mDDF8b2YeNfRaI2lZZLDqw5xqV1qHsac58KdPutbS8sZm6YCpG3oejTywsYGRZUsvK0TK8lK7WmsCeELFJC0XkKlA0vht2tIgywaQqFUMWUlbWkF5yXLI0u+02Sxdgi9o1dLossgYBxVyJEBQFfZZbpdrCUH/YsoTIRLpMx3RSDTWIS0YF5u1TcCwDROI6xjgItNCpuJQNt4a5uH96tAaWJflAtJcAlA2y/Dc2IzCCGETdIxsRDxlj9NMbLaEK39ZcMlbZmNVqLR1JYuE8TSCTKv5cVo2dNZal2WLef3Lf2cfsQWP6JDGtSsXqVjJSH02m6RCZauSmRpwJvNYO9o3/qzduZv4jl27HthLl1N5LtGuUNU6NZSBP+z6/XFwe24wN36/5w/PjSLofj03hPug37u734uiTZ4hj6T1SBAG7XEgm2I2CUbBeBb0VINcB1urM5WWMs2TbHM7/JTjuMEqIMyov1SXT/goZayUV6k4MdJD13Etl2BAoeVSB8FpBdrJGCMvjD9dhEb3ojmDTHfiObVSdwI5qVh3ojipXneiOLpk5YITyjurWo69lL9+0vXWb+BPQkqykHsthAzsmKZDLA/pBtFD+1LukL9pi3aScJqA2CzPkN6Wdr3INwU2zq+x7Uo/2MiZnAa7D8DF+Vv5rR2q6etQLL2Pv0y6m0w2oI5w8LT+6lrY8PQYuzaYLgk9ABzhSxiL/0AuFzD+nUixH5jK9sr1AoVyoAuOpJIDpzYScRwiH42u1AiSr03LszzHVYH2fzPpUoRsy5hrYIwQ1hGObE++Qm1bLi9BcB+8UsssjSh/R1ObU57Uj38CAmoaRXNOShs/I7Wb1izX2m0qmTexJ5AtVNjPHSjT6LOq/ObTvrX69fbyX9a+SUNT+Ni1Y2pRhIkbuW7k6Q7SL2Sa+O+qdSAT0/roajsxthBlAREdQE63EJTEICcqg3tJ1v9/vVGsqh8zjMBPdxMAAA==&quot;"/>
    <we:property name="datasetId" value="&quot;10a0db2e-1a17-4183-8618-f53ea20f241b&quot;"/>
    <we:property name="pageName" value="&quot;ReportSection5da2523ad762a7034031&quot;"/>
    <we:property name="reportUrl" value="&quot;/groups/me/reports/dfd34d1c-55a9-40b5-9e50-3453b0ff9878/ReportSection5da2523ad762a7034031&quot;"/>
    <we:property name="reportName" value="&quot;Capstone_Viz_BBrown&quot;"/>
    <we:property name="reportState" value="&quot;CONNECTED&quot;"/>
    <we:property name="pageDisplayName" value="&quot;Null Values&quot;"/>
    <we:property name="backgroundColor" value="&quot;#FFFFFF&quot;"/>
    <we:property name="initialStateBookmark" value="&quot;H4sIAAAAAAAAA+VY3W/aMBD/Vya/7AVNznfSN6BphbZRRDv6MCF0iQ11m8aRY7qyiv99Z4d260Rh6lZA2hu+M3e/+/jZ5zwQJuqqgEUfbjk5Ih0pb25B3bxzSIuUK9nZ2cfP7eHHSb/9OUWxrLSQZU2OHogGNeN6JOo5FMYCCr+OWwSKYgAzs5pCUfMWqbiqZQmF+M6bzajSas6XLcLvq0IqMCbPNWhuzN7hdlyjb+eDhx4h1+KOn/NcN9Ihr6TSq3XAwA1cD1gUuhBRz6eeAV83Wgtz+37j1ALrylKDKBGAkfluEk29PMtp7IET04CyxMinotCrLdkiva8Uxo3ZWFQmX12MYiaVyKEgNj7F6yacB9KVxfzW/kqfyc/lXOV8yKdWVWqhF2ipLycjoU22lpipgZKYR6ton6aTdudslIaBVV3Jb13F0S8jR3TZ2jWUQTrspv2L3qd9gzlN+8fpcN8oet0v+4Zw2esfn11uRNFmd1DmKH0jCIP2RQ+bYjLqnfcuJr1j0yAnvbXVGaOkFuWsWJ0OP+l40WDVkBU8vTeHT3aNNDbMWxo7U+pkURj5EYuBZn7EQwq7JWinkJJ9k+rmIDi6Ec0eaPoinl0z9UUgOyXriyh2ytcXUbw5ZXGhGFedhaXjsVCPV7rT+g38ToLCKHCvT6kbh54XMj+hjsucLDiUM+Rv2qI9myk+A71a7iG9LXIyL1cFdvfPsfVM39rIBU6D3StQev+t/NQOy/HjUIza618m3VUmG1Bv4Hhsb10/dhNnGkcBeBHLEoA4jw9hLP4DuhzA+Lcjxr5iKttI1wMkypYueCOWbPHaUCQMGT4aI+QIxdemn/hJGBlDm+9Mfq8zuWbMdeOY0tihcR4k+AoNAlweAuFeeaTWhci5ehYmueVqZh//DDTYMKrGj+CNXjKr5jbKB/JJYOSN7REUc2P2fQdqkb83lV9d7Wurb7fX/7L2TRqawk+jYMp9TmMW5VGUJ05InQOZJv67am3JxNi6Xq4PTM51XUHOB1DyNQFiYFAyk8GNQdrvX8Q6wZwKHIm3/MF8FXtKyXL5A4/J0Y6gEwAA&quot;"/>
    <we:property name="isFiltersActionButtonVisible" value="true"/>
    <we:property name="isVisualContainerHeaderHidden" value="false"/>
    <we:property name="reportEmbeddedTime" value="&quot;2024-05-25T18:11:38.314Z&quot;"/>
    <we:property name="creatorTenantId" value="&quot;336b6e0e-2cc4-4074-be47-cdff526b3420&quot;"/>
    <we:property name="creatorUserId" value="&quot;10032003234CC2D3&quot;"/>
    <we:property name="creatorSessionId" value="&quot;8f3ac4ca-16ff-40f2-8b3f-da8c515233f4&quot;"/>
    <we:property name="artifactViewState" value="&quot;live&quot;"/>
  </we:properties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DE8EDFB5-F5EC-4BE7-8C29-7F51CFD04CA1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A85B7625-96DF-4893-8604-D3DF234FE5E8&quot;"/>
    <we:property name="embedUrl" value="&quot;/reportEmbed?reportId=dfd34d1c-55a9-40b5-9e50-3453b0ff9878&amp;config=eyJjbHVzdGVyVXJsIjoiaHR0cHM6Ly9XQUJJLVVTLUNFTlRSQUwtQi1QUklNQVJZLXJlZGlyZWN0LmFuYWx5c2lzLndpbmRvd3MubmV0IiwiZW1iZWRGZWF0dXJlcyI6eyJ1c2FnZU1ldHJpY3NWTmV4dCI6dHJ1ZX19&amp;disableSensitivityBanner=true&quot;"/>
    <we:property name="bookmark" value="&quot;H4sIAAAAAAAAA81VXY+bMBD8K5WfURUgRz7eCEEtUi4gIKeeqhNyYJO6cTAyJj0a5b/f2qRqr6qqPl3DC/Z42J0dxHAmFWsbTvs1PQKZk4UQhyOVh3c2sUg9YDPXoXbpgjMde9vR3cS9q0Z4KhrFRN2S+ZkoKvegHljbUa4LIfj5ySKU84Tu9W5HeQsWaUC2oqacfYeBjEdKdnCxCDw3XEiqS2aKKtBlT0jHPUqw37vYkZaKnSCDUg3ozHF3oxl40+1oOh7bZel4E6S1A8Eo+yNFlzbtA1ErympsozFn53kTe2p7U2cymW1Lx93ONL5jXF0p2z58biROhzP3jTbHr060LqEiZgQJ7aD4TALBu6NZha/wTHSyhBR25qhWTPVYJqBNq0QNRcCB1lAVS6oouaAxiRRomyEtVnG8TNIwyzZpWGRRlserKCjuQ39tqF/Et0ACmleR+ehi/ReNH0M/zYvUz8Pb0hV/evwQrovMzzcoLorXtyUPX2oSobA4fbxB8/LwPglTbd0/CAsQ2gvJSsrfQlsUbG7Gp9cf6DLy//6FPiHSsnrPr2n4M5jyQfsB+qVkOgavBEzd7VeMNx1G+LCQFchFb/JoyeSPYLSt30Z68yzC0fT1q1xyBPxJ6IXoVNvQEhIsbqQ3Q1kGhodvidaVdsispb6vGCbwYNAD5Z32xvxSiGljmr0AER2T28oGAAA=&quot;"/>
    <we:property name="datasetId" value="&quot;10a0db2e-1a17-4183-8618-f53ea20f241b&quot;"/>
    <we:property name="pageName" value="&quot;923f09e68b08441cc267&quot;"/>
    <we:property name="reportUrl" value="&quot;/groups/me/reports/dfd34d1c-55a9-40b5-9e50-3453b0ff9878/923f09e68b08441cc267&quot;"/>
    <we:property name="reportName" value="&quot;Capstone_Viz_BBrown&quot;"/>
    <we:property name="reportState" value="&quot;CONNECTED&quot;"/>
    <we:property name="pageDisplayName" value="&quot;ML Visuals - 2&quot;"/>
    <we:property name="backgroundColor" value="&quot;#FFFFFF&quot;"/>
    <we:property name="initialStateBookmark" value="&quot;H4sIAAAAAAAAA81VXY+bMBD8K5WfURWSU77eCEEtuiQgIKeeqhMysEndODYyJj0a5b93bVK1V1Vtn67hBTOMd2cHMT6TijU1p92GHoHMyULKw5GqwxuXOERcsSi6X3vJfb7x1gHCstZMiobMz0RTtQf9wJqWclMBwY9PDqGcx3RvnnaUN+CQGlQjBeXsK/RkfKVVCxeHwHPNpaKmZKqpBlP2hHR8xt7u2xF2pKVmJ0ih1D06G452gxmMp8VgenfnluVwPEFa0xOsst9STGnb3pdCUyawjcGGu/F44k7d8XQ4mcyKcjgqZgbfMa6vlKILnmuF0+HMXW1c8aoTFSVUxI6goOkVn4kveXu0q+AFnspWlZDAzr4SmukOy/i0brQUkPscqIAqX1JNyQWNiZVE2yxpsYqiZZwEabpNgjwN0yxahX6+DryNpX6SX3wFaF5F5oOL8180vg+8JMsTLwtuS1f04fFdsMlTL9uiuDDa3JY8/KhxiMKi5PEGzcuCdRwkxrp/EOYjtJeKlZS/hrbQ396MTy9/0GXo/fkPfUKkYWLPr2n4I5iyXvsBuqViJgavBEzd4jPGmwkj3CxVBWrR2TxaMvU9GF3nl5FePYtwNHP9LJccAQ8Js5CtbmpaQozFrfS6L8vA8vArUVEZh+xamfuKYQL3Bj1Q3hpv7JFCbBP0jBUc/rLBHDTEyrLivgGrp3YD8wYAAA==&quot;"/>
    <we:property name="isFiltersActionButtonVisible" value="true"/>
    <we:property name="isVisualContainerHeaderHidden" value="false"/>
    <we:property name="reportEmbeddedTime" value="&quot;2024-05-25T18:28:30.727Z&quot;"/>
    <we:property name="creatorTenantId" value="&quot;336b6e0e-2cc4-4074-be47-cdff526b3420&quot;"/>
    <we:property name="creatorUserId" value="&quot;10032003234CC2D3&quot;"/>
    <we:property name="creatorSessionId" value="&quot;88f72fdd-debb-4fcf-9952-5d2e8cff6e24&quot;"/>
    <we:property name="artifactViewState" value="&quot;liv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{DD168855-3B5D-432C-B14C-7AD5C461DBC9}tf45331398_win32</Template>
  <TotalTime>65</TotalTime>
  <Words>379</Words>
  <Application>Microsoft Office PowerPoint</Application>
  <PresentationFormat>Widescreen</PresentationFormat>
  <Paragraphs>73</Paragraphs>
  <Slides>14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Tenorite</vt:lpstr>
      <vt:lpstr>Custom</vt:lpstr>
      <vt:lpstr>Package</vt:lpstr>
      <vt:lpstr>COVID-19 ICU Admissions</vt:lpstr>
      <vt:lpstr>Agenda</vt:lpstr>
      <vt:lpstr>Problem Overview</vt:lpstr>
      <vt:lpstr>Tasks At Hand</vt:lpstr>
      <vt:lpstr>Trends in the Data</vt:lpstr>
      <vt:lpstr>Patient Demographics</vt:lpstr>
      <vt:lpstr>First ICU Admissions</vt:lpstr>
      <vt:lpstr>Explore a Patient Profile</vt:lpstr>
      <vt:lpstr>No Vitals or Bloodwork Taken</vt:lpstr>
      <vt:lpstr>Predictive Models</vt:lpstr>
      <vt:lpstr>Model Evaluation</vt:lpstr>
      <vt:lpstr>Key Influencers</vt:lpstr>
      <vt:lpstr>Final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Brittany Brown</dc:creator>
  <cp:lastModifiedBy>Brittany Brown</cp:lastModifiedBy>
  <cp:revision>1</cp:revision>
  <dcterms:created xsi:type="dcterms:W3CDTF">2024-05-25T17:32:33Z</dcterms:created>
  <dcterms:modified xsi:type="dcterms:W3CDTF">2024-05-25T18:37:38Z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